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1" r:id="rId2"/>
    <p:sldId id="275" r:id="rId3"/>
    <p:sldId id="273" r:id="rId4"/>
    <p:sldId id="274" r:id="rId5"/>
    <p:sldId id="277" r:id="rId6"/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A"/>
    <a:srgbClr val="0F0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100E09F-BFA6-4F41-A393-D5CAB04B0C6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54CDF85-C586-42FC-B84B-0367160A081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43E3205-0B3B-470D-978C-A0D394B1EB86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91BCBAA-4C2E-4FF3-927F-EC45B2AFA9C7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E360417-6A5C-4A99-8BBA-93C324F6FC25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03B8906-CD2C-4DCA-AFDA-FE2D33D710C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F2D1A9F-FE2E-4917-8EC9-558D179093AB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F27906B-A622-4327-A049-809D12E8C3BA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EB4B11F-74BB-441C-968F-56F6310833A9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189F32C-C465-42E2-97C8-A23DA8AD21C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AC18412-F7CB-4464-ADF9-DD576FBCADA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7059A26-D04C-42F2-AF26-CE85233A1F5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&lt;date/time&gt;</a:t>
            </a:r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1F9BCB1-2DB0-4584-99D8-E6E8C24B3802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5A5491-2CD8-6C91-AA5F-EE395025EB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512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2"/>
          <p:cNvSpPr/>
          <p:nvPr/>
        </p:nvSpPr>
        <p:spPr>
          <a:xfrm>
            <a:off x="914400" y="1188000"/>
            <a:ext cx="7772040" cy="3639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Calibri"/>
              </a:rPr>
              <a:t>5. Which programming language is primarily used for developing Android applications?</a:t>
            </a:r>
          </a:p>
          <a:p>
            <a:pPr>
              <a:lnSpc>
                <a:spcPct val="100000"/>
              </a:lnSpc>
            </a:pPr>
            <a:endParaRPr lang="en-US" sz="3200" b="1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A) Swift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B) Kotlin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C) JavaScript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D) Ruby</a:t>
            </a:r>
            <a:endParaRPr lang="en-IN" sz="280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2"/>
          <p:cNvSpPr/>
          <p:nvPr/>
        </p:nvSpPr>
        <p:spPr>
          <a:xfrm>
            <a:off x="914400" y="914400"/>
            <a:ext cx="7772040" cy="267620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Calibri"/>
              </a:rPr>
              <a:t>6. What does HTTPS stand for?</a:t>
            </a:r>
          </a:p>
          <a:p>
            <a:pPr>
              <a:lnSpc>
                <a:spcPct val="100000"/>
              </a:lnSpc>
            </a:pPr>
            <a:endParaRPr lang="en-US" sz="2800" b="1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800" strike="noStrike" spc="-1" dirty="0">
                <a:solidFill>
                  <a:srgbClr val="000000"/>
                </a:solidFill>
                <a:latin typeface="Calibri"/>
              </a:rPr>
              <a:t>A) Hyper Text Transfer Protocol Secure</a:t>
            </a:r>
          </a:p>
          <a:p>
            <a:pPr>
              <a:lnSpc>
                <a:spcPct val="100000"/>
              </a:lnSpc>
            </a:pPr>
            <a:r>
              <a:rPr lang="en-US" sz="2800" strike="noStrike" spc="-1" dirty="0">
                <a:solidFill>
                  <a:srgbClr val="000000"/>
                </a:solidFill>
                <a:latin typeface="Calibri"/>
              </a:rPr>
              <a:t>B) Hyper Text Transfer Protocol Standard</a:t>
            </a:r>
          </a:p>
          <a:p>
            <a:pPr>
              <a:lnSpc>
                <a:spcPct val="100000"/>
              </a:lnSpc>
            </a:pPr>
            <a:r>
              <a:rPr lang="en-US" sz="2800" strike="noStrike" spc="-1" dirty="0">
                <a:solidFill>
                  <a:srgbClr val="000000"/>
                </a:solidFill>
                <a:latin typeface="Calibri"/>
              </a:rPr>
              <a:t>C) Hyper Text Transfer Protocol Simple</a:t>
            </a:r>
          </a:p>
          <a:p>
            <a:pPr>
              <a:lnSpc>
                <a:spcPct val="100000"/>
              </a:lnSpc>
            </a:pPr>
            <a:r>
              <a:rPr lang="en-US" sz="2800" strike="noStrike" spc="-1" dirty="0">
                <a:solidFill>
                  <a:srgbClr val="000000"/>
                </a:solidFill>
                <a:latin typeface="Calibri"/>
              </a:rPr>
              <a:t>D) Hyper Text Transfer Protocol Service</a:t>
            </a:r>
            <a:endParaRPr lang="en-IN" sz="280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2"/>
          <p:cNvSpPr/>
          <p:nvPr/>
        </p:nvSpPr>
        <p:spPr>
          <a:xfrm>
            <a:off x="914400" y="914400"/>
            <a:ext cx="7772040" cy="3639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Calibri"/>
              </a:rPr>
              <a:t>7. What is the main advantage of using a hash table?</a:t>
            </a:r>
          </a:p>
          <a:p>
            <a:pPr>
              <a:lnSpc>
                <a:spcPct val="100000"/>
              </a:lnSpc>
            </a:pPr>
            <a:endParaRPr lang="en-US" sz="3200" b="1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A) It sorts data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B) It stores data in order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C) It allows fast data retrieval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D) It uses less memory</a:t>
            </a:r>
            <a:endParaRPr lang="en-IN" sz="280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2"/>
          <p:cNvSpPr/>
          <p:nvPr/>
        </p:nvSpPr>
        <p:spPr>
          <a:xfrm>
            <a:off x="914400" y="914400"/>
            <a:ext cx="7772040" cy="353797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Calibri"/>
              </a:rPr>
              <a:t>8. What is the device used to measure rotational speed called?</a:t>
            </a:r>
          </a:p>
          <a:p>
            <a:pPr>
              <a:lnSpc>
                <a:spcPct val="100000"/>
              </a:lnSpc>
            </a:pPr>
            <a:endParaRPr lang="en-US" sz="3200" b="1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A) Barometer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B) Tachometer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C) Speedometer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D) Anemometer</a:t>
            </a:r>
            <a:endParaRPr lang="en-IN" sz="280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2"/>
          <p:cNvSpPr/>
          <p:nvPr/>
        </p:nvSpPr>
        <p:spPr>
          <a:xfrm>
            <a:off x="914400" y="914400"/>
            <a:ext cx="7772040" cy="3639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Calibri"/>
              </a:rPr>
              <a:t>9. What is the method used to find the internal forces and moments in structures?</a:t>
            </a:r>
          </a:p>
          <a:p>
            <a:pPr>
              <a:lnSpc>
                <a:spcPct val="100000"/>
              </a:lnSpc>
            </a:pPr>
            <a:endParaRPr lang="en-US" sz="3200" b="1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A) Analysis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B) Design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C) Simulation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D) Fabrication</a:t>
            </a:r>
            <a:endParaRPr lang="en-IN" sz="280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2"/>
          <p:cNvSpPr/>
          <p:nvPr/>
        </p:nvSpPr>
        <p:spPr>
          <a:xfrm>
            <a:off x="914400" y="914400"/>
            <a:ext cx="7772040" cy="353797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Calibri"/>
              </a:rPr>
              <a:t>10. What was the name of the first artificial satellite launched into space by the Soviet Union in 1957?</a:t>
            </a:r>
          </a:p>
          <a:p>
            <a:pPr>
              <a:lnSpc>
                <a:spcPct val="100000"/>
              </a:lnSpc>
            </a:pPr>
            <a:endParaRPr lang="en-US" sz="2800" b="1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800" strike="noStrike" spc="-1" dirty="0">
                <a:solidFill>
                  <a:srgbClr val="000000"/>
                </a:solidFill>
                <a:latin typeface="Calibri"/>
              </a:rPr>
              <a:t>A) Apollo 11</a:t>
            </a:r>
          </a:p>
          <a:p>
            <a:pPr>
              <a:lnSpc>
                <a:spcPct val="100000"/>
              </a:lnSpc>
            </a:pPr>
            <a:r>
              <a:rPr lang="en-US" sz="2800" strike="noStrike" spc="-1" dirty="0">
                <a:solidFill>
                  <a:srgbClr val="000000"/>
                </a:solidFill>
                <a:latin typeface="Calibri"/>
              </a:rPr>
              <a:t>B) Voyager 1</a:t>
            </a:r>
          </a:p>
          <a:p>
            <a:pPr>
              <a:lnSpc>
                <a:spcPct val="100000"/>
              </a:lnSpc>
            </a:pPr>
            <a:r>
              <a:rPr lang="en-US" sz="2800" strike="noStrike" spc="-1" dirty="0">
                <a:solidFill>
                  <a:srgbClr val="000000"/>
                </a:solidFill>
                <a:latin typeface="Calibri"/>
              </a:rPr>
              <a:t>C) Sputnik 1</a:t>
            </a:r>
          </a:p>
          <a:p>
            <a:pPr>
              <a:lnSpc>
                <a:spcPct val="100000"/>
              </a:lnSpc>
            </a:pPr>
            <a:r>
              <a:rPr lang="en-US" sz="2800" strike="noStrike" spc="-1" dirty="0">
                <a:solidFill>
                  <a:srgbClr val="000000"/>
                </a:solidFill>
                <a:latin typeface="Calibri"/>
              </a:rPr>
              <a:t>D) Hubble Space Telescope</a:t>
            </a:r>
            <a:endParaRPr lang="en-IN" sz="280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2"/>
          <p:cNvSpPr/>
          <p:nvPr/>
        </p:nvSpPr>
        <p:spPr>
          <a:xfrm>
            <a:off x="914400" y="914400"/>
            <a:ext cx="7772040" cy="45228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Calibri"/>
              </a:rPr>
              <a:t>11. Who developed the first algorithm intended to be processed by a machine, making her one of the first computer programmers?</a:t>
            </a:r>
          </a:p>
          <a:p>
            <a:pPr>
              <a:lnSpc>
                <a:spcPct val="100000"/>
              </a:lnSpc>
            </a:pPr>
            <a:endParaRPr lang="en-US" sz="3200" b="1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A) Grace Hopper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B) Ada Lovelace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C) Alan Turing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D) John von Neumann</a:t>
            </a:r>
            <a:endParaRPr lang="en-IN" sz="280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2"/>
          <p:cNvSpPr/>
          <p:nvPr/>
        </p:nvSpPr>
        <p:spPr>
          <a:xfrm>
            <a:off x="914400" y="914400"/>
            <a:ext cx="7772040" cy="304553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pc="-1" dirty="0">
                <a:solidFill>
                  <a:srgbClr val="000000"/>
                </a:solidFill>
                <a:latin typeface="Calibri"/>
              </a:rPr>
              <a:t>12. </a:t>
            </a:r>
            <a:r>
              <a:rPr lang="en-US" sz="3200" b="1" strike="noStrike" spc="-1" dirty="0">
                <a:solidFill>
                  <a:srgbClr val="000000"/>
                </a:solidFill>
                <a:latin typeface="Calibri"/>
              </a:rPr>
              <a:t>The term PLC stands for:</a:t>
            </a:r>
          </a:p>
          <a:p>
            <a:pPr>
              <a:lnSpc>
                <a:spcPct val="100000"/>
              </a:lnSpc>
            </a:pPr>
            <a:endParaRPr lang="en-US" sz="3200" b="1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a) Programmable Lift Computer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b) Program List Control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c) Programmable Logic Controller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d) Piezo Lamp Connector</a:t>
            </a:r>
            <a:endParaRPr lang="en-IN" sz="280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2"/>
          <p:cNvSpPr/>
          <p:nvPr/>
        </p:nvSpPr>
        <p:spPr>
          <a:xfrm>
            <a:off x="914400" y="914400"/>
            <a:ext cx="7772040" cy="304553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Calibri"/>
              </a:rPr>
              <a:t>13. Three types of lasers are:</a:t>
            </a:r>
          </a:p>
          <a:p>
            <a:pPr>
              <a:lnSpc>
                <a:spcPct val="100000"/>
              </a:lnSpc>
            </a:pPr>
            <a:endParaRPr lang="en-US" sz="3200" b="1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a) Gas, metal vapor, rock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b) Pointer, diode, CD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c) Diode, inverted, pointer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d) Gas, solid state, diode</a:t>
            </a:r>
            <a:endParaRPr lang="en-IN" sz="280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6AD5ED7-F775-E9B1-15D3-76030166C28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55779" y="1278294"/>
            <a:ext cx="7874677" cy="418011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should be 4 members in each team.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will be 2 rounds in the quiz: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Round 1: Elimination round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Round 2: Final round</a:t>
            </a:r>
            <a:endParaRPr lang="hi-IN" sz="2400" dirty="0"/>
          </a:p>
          <a:p>
            <a:endParaRPr lang="hi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146790-AFFF-F4E6-036F-99B209FDF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779" y="451962"/>
            <a:ext cx="7650742" cy="1142640"/>
          </a:xfrm>
        </p:spPr>
        <p:txBody>
          <a:bodyPr/>
          <a:lstStyle/>
          <a:p>
            <a:r>
              <a:rPr lang="en-IN" dirty="0"/>
              <a:t>Introduction</a:t>
            </a:r>
            <a:endParaRPr lang="hi-IN" dirty="0"/>
          </a:p>
        </p:txBody>
      </p:sp>
    </p:spTree>
    <p:extLst>
      <p:ext uri="{BB962C8B-B14F-4D97-AF65-F5344CB8AC3E}">
        <p14:creationId xmlns:p14="http://schemas.microsoft.com/office/powerpoint/2010/main" val="3809857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CD14C-6606-AFC3-C535-6CC0B4346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49" y="274680"/>
            <a:ext cx="7939991" cy="1274202"/>
          </a:xfrm>
        </p:spPr>
        <p:txBody>
          <a:bodyPr/>
          <a:lstStyle/>
          <a:p>
            <a:r>
              <a:rPr lang="en-IN" dirty="0"/>
              <a:t>Round 1 – Elimination Round</a:t>
            </a:r>
            <a:endParaRPr lang="hi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9CDCA4-5326-468A-DCFA-2FF710F0E0E3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46448" y="1119673"/>
            <a:ext cx="7939991" cy="446936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There will be 15 MCQ Questions for all teams.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Selected top 5 teams will be promoted for the 2nd round.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30 seconds will be allotted for each question.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Marking:</a:t>
            </a:r>
          </a:p>
          <a:p>
            <a:pPr lvl="1"/>
            <a:r>
              <a:rPr lang="en-US" dirty="0"/>
              <a:t>         +4 for right answer. o -1 for wrong answer.</a:t>
            </a:r>
          </a:p>
          <a:p>
            <a:pPr lvl="1"/>
            <a:r>
              <a:rPr lang="en-US" dirty="0"/>
              <a:t>          0 marks for no answer.</a:t>
            </a:r>
            <a:endParaRPr lang="hi-IN" dirty="0"/>
          </a:p>
        </p:txBody>
      </p:sp>
    </p:spTree>
    <p:extLst>
      <p:ext uri="{BB962C8B-B14F-4D97-AF65-F5344CB8AC3E}">
        <p14:creationId xmlns:p14="http://schemas.microsoft.com/office/powerpoint/2010/main" val="1631208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71FCC-EA40-F362-76E6-729918055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10" y="284011"/>
            <a:ext cx="8378890" cy="1142640"/>
          </a:xfrm>
        </p:spPr>
        <p:txBody>
          <a:bodyPr/>
          <a:lstStyle/>
          <a:p>
            <a:r>
              <a:rPr lang="en-IN" dirty="0"/>
              <a:t>Round 2: Final Round</a:t>
            </a:r>
            <a:endParaRPr lang="hi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7C2A74-E6CD-8328-BEA8-2DC9355CECB1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65110" y="1035699"/>
            <a:ext cx="7921330" cy="508518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This round will be oral.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5 Questions will be asked to each team.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Marking:</a:t>
            </a:r>
          </a:p>
          <a:p>
            <a:pPr lvl="1"/>
            <a:r>
              <a:rPr lang="en-US" sz="2000" dirty="0"/>
              <a:t>         +10 for right answer.</a:t>
            </a:r>
          </a:p>
          <a:p>
            <a:pPr lvl="1"/>
            <a:r>
              <a:rPr lang="en-US" sz="2000" dirty="0"/>
              <a:t>         -4 for wrong answer.</a:t>
            </a:r>
          </a:p>
          <a:p>
            <a:pPr lvl="1"/>
            <a:r>
              <a:rPr lang="en-US" sz="2000" dirty="0"/>
              <a:t>         0 marks for no answer.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45 seconds will be allotted for each new question in this round.</a:t>
            </a:r>
            <a:endParaRPr lang="hi-IN" sz="2400" dirty="0"/>
          </a:p>
        </p:txBody>
      </p:sp>
    </p:spTree>
    <p:extLst>
      <p:ext uri="{BB962C8B-B14F-4D97-AF65-F5344CB8AC3E}">
        <p14:creationId xmlns:p14="http://schemas.microsoft.com/office/powerpoint/2010/main" val="4143816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B554A42-9C37-0905-EC84-47B556589ECD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4400" b="1" dirty="0">
                <a:solidFill>
                  <a:schemeClr val="bg1">
                    <a:lumMod val="50000"/>
                  </a:schemeClr>
                </a:solidFill>
              </a:rPr>
              <a:t>Extra Questions…</a:t>
            </a:r>
            <a:endParaRPr lang="hi-IN" sz="4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0373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2"/>
          <p:cNvSpPr/>
          <p:nvPr/>
        </p:nvSpPr>
        <p:spPr>
          <a:xfrm>
            <a:off x="914400" y="914400"/>
            <a:ext cx="7772040" cy="304553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latin typeface="Calibri"/>
              </a:rPr>
              <a:t>1. What is the primary function of a firewall?</a:t>
            </a:r>
          </a:p>
          <a:p>
            <a:pPr>
              <a:lnSpc>
                <a:spcPct val="100000"/>
              </a:lnSpc>
            </a:pPr>
            <a:endParaRPr lang="en-US" sz="3200" b="1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A) Encrypt data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B) Prevent unauthorized access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C) Backup data</a:t>
            </a:r>
          </a:p>
          <a:p>
            <a:pPr>
              <a:lnSpc>
                <a:spcPct val="100000"/>
              </a:lnSpc>
            </a:pPr>
            <a:r>
              <a:rPr lang="en-US" sz="3200" strike="noStrike" spc="-1" dirty="0">
                <a:solidFill>
                  <a:srgbClr val="000000"/>
                </a:solidFill>
                <a:latin typeface="Calibri"/>
              </a:rPr>
              <a:t>D) Monitor network traffic</a:t>
            </a:r>
            <a:endParaRPr lang="en-IN" sz="320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2"/>
          <p:cNvSpPr/>
          <p:nvPr/>
        </p:nvSpPr>
        <p:spPr>
          <a:xfrm>
            <a:off x="914400" y="914400"/>
            <a:ext cx="7772040" cy="3230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latin typeface="Arial"/>
              </a:rPr>
              <a:t>2. Which of the following is an open-source operating system?</a:t>
            </a: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800" b="0" strike="noStrike" spc="-1" dirty="0">
                <a:latin typeface="Arial"/>
              </a:rPr>
              <a:t>A) Windows</a:t>
            </a:r>
          </a:p>
          <a:p>
            <a:pPr>
              <a:lnSpc>
                <a:spcPct val="100000"/>
              </a:lnSpc>
            </a:pPr>
            <a:r>
              <a:rPr lang="en-US" sz="2800" b="0" strike="noStrike" spc="-1" dirty="0">
                <a:latin typeface="Arial"/>
              </a:rPr>
              <a:t>B) macOS</a:t>
            </a:r>
          </a:p>
          <a:p>
            <a:pPr>
              <a:lnSpc>
                <a:spcPct val="100000"/>
              </a:lnSpc>
            </a:pPr>
            <a:r>
              <a:rPr lang="en-US" sz="2800" b="0" strike="noStrike" spc="-1" dirty="0">
                <a:latin typeface="Arial"/>
              </a:rPr>
              <a:t>C) Linux</a:t>
            </a:r>
          </a:p>
          <a:p>
            <a:pPr>
              <a:lnSpc>
                <a:spcPct val="100000"/>
              </a:lnSpc>
            </a:pPr>
            <a:r>
              <a:rPr lang="en-US" sz="2800" b="0" strike="noStrike" spc="-1" dirty="0">
                <a:latin typeface="Arial"/>
              </a:rPr>
              <a:t>D) Android</a:t>
            </a: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</a:rPr>
              <a:t>D) Android</a:t>
            </a:r>
            <a:endParaRPr lang="en-IN" sz="2800" b="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2"/>
          <p:cNvSpPr/>
          <p:nvPr/>
        </p:nvSpPr>
        <p:spPr>
          <a:xfrm>
            <a:off x="914400" y="914400"/>
            <a:ext cx="7772040" cy="353797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latin typeface="Arial"/>
              </a:rPr>
              <a:t>3. What is part of a database that holds only one type of information?</a:t>
            </a:r>
          </a:p>
          <a:p>
            <a:pPr>
              <a:lnSpc>
                <a:spcPct val="100000"/>
              </a:lnSpc>
            </a:pPr>
            <a:endParaRPr lang="en-US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3200" b="0" strike="noStrike" spc="-1" dirty="0">
                <a:latin typeface="Arial"/>
              </a:rPr>
              <a:t>a) Field</a:t>
            </a:r>
          </a:p>
          <a:p>
            <a:pPr>
              <a:lnSpc>
                <a:spcPct val="100000"/>
              </a:lnSpc>
            </a:pPr>
            <a:r>
              <a:rPr lang="en-US" sz="3200" b="0" strike="noStrike" spc="-1" dirty="0">
                <a:latin typeface="Arial"/>
              </a:rPr>
              <a:t>b) Report</a:t>
            </a:r>
          </a:p>
          <a:p>
            <a:pPr>
              <a:lnSpc>
                <a:spcPct val="100000"/>
              </a:lnSpc>
            </a:pPr>
            <a:r>
              <a:rPr lang="en-US" sz="3200" b="0" strike="noStrike" spc="-1" dirty="0">
                <a:latin typeface="Arial"/>
              </a:rPr>
              <a:t>c) Record</a:t>
            </a:r>
          </a:p>
          <a:p>
            <a:pPr>
              <a:lnSpc>
                <a:spcPct val="100000"/>
              </a:lnSpc>
            </a:pPr>
            <a:r>
              <a:rPr lang="en-US" sz="3200" b="0" strike="noStrike" spc="-1" dirty="0">
                <a:latin typeface="Arial"/>
              </a:rPr>
              <a:t>d) File</a:t>
            </a:r>
            <a:endParaRPr lang="en-IN" sz="4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2"/>
          <p:cNvSpPr/>
          <p:nvPr/>
        </p:nvSpPr>
        <p:spPr>
          <a:xfrm>
            <a:off x="914400" y="914400"/>
            <a:ext cx="7772040" cy="310708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latin typeface="Arial"/>
              </a:rPr>
              <a:t>4. The first high-level programming language, created in 1950s, is:</a:t>
            </a:r>
          </a:p>
          <a:p>
            <a:pPr>
              <a:lnSpc>
                <a:spcPct val="100000"/>
              </a:lnSpc>
            </a:pPr>
            <a:endParaRPr lang="en-US" sz="2800" b="1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800" b="0" strike="noStrike" spc="-1" dirty="0">
                <a:latin typeface="Arial"/>
              </a:rPr>
              <a:t>A. COBOL</a:t>
            </a:r>
          </a:p>
          <a:p>
            <a:pPr>
              <a:lnSpc>
                <a:spcPct val="100000"/>
              </a:lnSpc>
            </a:pPr>
            <a:r>
              <a:rPr lang="en-US" sz="2800" b="0" strike="noStrike" spc="-1" dirty="0">
                <a:latin typeface="Arial"/>
              </a:rPr>
              <a:t>B. FORTRAN</a:t>
            </a:r>
          </a:p>
          <a:p>
            <a:pPr>
              <a:lnSpc>
                <a:spcPct val="100000"/>
              </a:lnSpc>
            </a:pPr>
            <a:r>
              <a:rPr lang="en-US" sz="2800" b="0" strike="noStrike" spc="-1" dirty="0">
                <a:latin typeface="Arial"/>
              </a:rPr>
              <a:t>C. BASIC</a:t>
            </a:r>
          </a:p>
          <a:p>
            <a:pPr>
              <a:lnSpc>
                <a:spcPct val="100000"/>
              </a:lnSpc>
            </a:pPr>
            <a:r>
              <a:rPr lang="en-US" sz="2800" b="0" strike="noStrike" spc="-1" dirty="0">
                <a:latin typeface="Arial"/>
              </a:rPr>
              <a:t>D. C</a:t>
            </a:r>
            <a:endParaRPr lang="en-IN" sz="4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555</Words>
  <Application>Microsoft Office PowerPoint</Application>
  <PresentationFormat>On-screen Show (4:3)</PresentationFormat>
  <Paragraphs>100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Symbol</vt:lpstr>
      <vt:lpstr>Times New Roman</vt:lpstr>
      <vt:lpstr>Wingdings</vt:lpstr>
      <vt:lpstr>Office Theme</vt:lpstr>
      <vt:lpstr>PowerPoint Presentation</vt:lpstr>
      <vt:lpstr>Introduction</vt:lpstr>
      <vt:lpstr>Round 1 – Elimination Round</vt:lpstr>
      <vt:lpstr>Round 2: Final Round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pc</dc:creator>
  <dc:description>generated using python-pptx</dc:description>
  <cp:lastModifiedBy>Abhishek Yadav</cp:lastModifiedBy>
  <cp:revision>54</cp:revision>
  <dcterms:created xsi:type="dcterms:W3CDTF">2013-01-27T09:14:16Z</dcterms:created>
  <dcterms:modified xsi:type="dcterms:W3CDTF">2024-05-23T20:50:56Z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